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24" r:id="rId6"/>
    <p:sldId id="316" r:id="rId7"/>
    <p:sldId id="325" r:id="rId8"/>
    <p:sldId id="302" r:id="rId9"/>
    <p:sldId id="317" r:id="rId10"/>
    <p:sldId id="318" r:id="rId11"/>
    <p:sldId id="319" r:id="rId12"/>
    <p:sldId id="320" r:id="rId13"/>
    <p:sldId id="322" r:id="rId14"/>
    <p:sldId id="321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82F8EF-8EBA-48B0-869F-7F5D99A4C900}"/>
              </a:ext>
            </a:extLst>
          </p:cNvPr>
          <p:cNvSpPr txBox="1"/>
          <p:nvPr/>
        </p:nvSpPr>
        <p:spPr>
          <a:xfrm>
            <a:off x="3472933" y="-144463"/>
            <a:ext cx="412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Canada</a:t>
            </a:r>
          </a:p>
        </p:txBody>
      </p:sp>
      <p:sp>
        <p:nvSpPr>
          <p:cNvPr id="16386" name="AutoShape 2" descr="Latin America. Cartoon vector hand drawn Doodle illustration - 72315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2F8EF-8EBA-48B0-869F-7F5D99A4C900}"/>
              </a:ext>
            </a:extLst>
          </p:cNvPr>
          <p:cNvSpPr txBox="1"/>
          <p:nvPr/>
        </p:nvSpPr>
        <p:spPr>
          <a:xfrm>
            <a:off x="8059479" y="287079"/>
            <a:ext cx="351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March 15-17</a:t>
            </a:r>
          </a:p>
        </p:txBody>
      </p:sp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id="{24D9ABB4-CB9C-4349-B3BA-2B6498E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7" y="1563213"/>
            <a:ext cx="7316972" cy="4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ada #StandWithUkraine🇺🇦 (@Canada) / Twitter">
            <a:extLst>
              <a:ext uri="{FF2B5EF4-FFF2-40B4-BE49-F238E27FC236}">
                <a16:creationId xmlns:a16="http://schemas.microsoft.com/office/drawing/2014/main" id="{0EB10D2C-EA3A-442B-B932-10FD832A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9" y="1945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 Budget Travel Guide (Updated 2023)">
            <a:extLst>
              <a:ext uri="{FF2B5EF4-FFF2-40B4-BE49-F238E27FC236}">
                <a16:creationId xmlns:a16="http://schemas.microsoft.com/office/drawing/2014/main" id="{62233F81-63F3-44E9-BC7A-8F176025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7" y="4317926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Provinces Population in Canada 1850 - 2100 | Historical Provinces  Population - YouTube">
            <a:extLst>
              <a:ext uri="{FF2B5EF4-FFF2-40B4-BE49-F238E27FC236}">
                <a16:creationId xmlns:a16="http://schemas.microsoft.com/office/drawing/2014/main" id="{C69F056F-27F4-4053-9CA2-6F348A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3" y="325954"/>
            <a:ext cx="11033051" cy="62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ign Born Population in Canada 1990 2020 - YouTube">
            <a:extLst>
              <a:ext uri="{FF2B5EF4-FFF2-40B4-BE49-F238E27FC236}">
                <a16:creationId xmlns:a16="http://schemas.microsoft.com/office/drawing/2014/main" id="{8C250DEF-E53F-4742-A82F-DADDE7D8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9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Natural Resources Does Canada Have in Abundance? - Canada Action">
            <a:extLst>
              <a:ext uri="{FF2B5EF4-FFF2-40B4-BE49-F238E27FC236}">
                <a16:creationId xmlns:a16="http://schemas.microsoft.com/office/drawing/2014/main" id="{AF18AA13-0B5C-4888-B551-3284293B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Natural Resources Does Canada Have in Abundance? - Canada Action">
            <a:extLst>
              <a:ext uri="{FF2B5EF4-FFF2-40B4-BE49-F238E27FC236}">
                <a16:creationId xmlns:a16="http://schemas.microsoft.com/office/drawing/2014/main" id="{B57AA4B9-9AD2-4790-BB45-16034EC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723014"/>
            <a:ext cx="5215480" cy="5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2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 most people choose to live &amp; work in Canada &amp; why? Most people  choose to live &amp; work in the southern part of the country. The reasons  include: - ppt">
            <a:extLst>
              <a:ext uri="{FF2B5EF4-FFF2-40B4-BE49-F238E27FC236}">
                <a16:creationId xmlns:a16="http://schemas.microsoft.com/office/drawing/2014/main" id="{2668ACFF-A42D-455E-B208-433CD24D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A24531-7978-4CA9-A20B-9335EA4EBD26}"/>
              </a:ext>
            </a:extLst>
          </p:cNvPr>
          <p:cNvSpPr/>
          <p:nvPr/>
        </p:nvSpPr>
        <p:spPr>
          <a:xfrm>
            <a:off x="276446" y="0"/>
            <a:ext cx="11419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SS6G4 Locate selected features of Canada. </a:t>
            </a:r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the St. Lawrence River, Hudson Bay, Atlantic Ocean, Pacific Ocean, the Great Lakes, Canadian Shield, and Rocky Mountains. </a:t>
            </a:r>
          </a:p>
          <a:p>
            <a:pPr marL="342900" indent="-342900">
              <a:buAutoNum type="alphaLcPeriod"/>
            </a:pPr>
            <a:r>
              <a:rPr lang="en-US" sz="2400" dirty="0"/>
              <a:t>b. Locate on a world and regional political-physical map Canada and the province of </a:t>
            </a:r>
            <a:r>
              <a:rPr lang="en-US" sz="2400" u="sng" dirty="0"/>
              <a:t>Quebec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SS6G5 Explain the impact of location, climate, distribution of natural resources, and population distribution on Canada.</a:t>
            </a:r>
          </a:p>
          <a:p>
            <a:r>
              <a:rPr lang="en-US" sz="2400" dirty="0"/>
              <a:t> a. Describe how Canada’s location, climate, and natural resources impact trade and affect where people live.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SS6G6 Explain the impact of environmental issues in Canada.</a:t>
            </a:r>
          </a:p>
          <a:p>
            <a:r>
              <a:rPr lang="en-US" sz="2400" dirty="0"/>
              <a:t> a. Explain the causes and effects of pollution and acid rain in Canada to include the Great Lakes. </a:t>
            </a:r>
          </a:p>
          <a:p>
            <a:r>
              <a:rPr lang="en-US" sz="2400" dirty="0"/>
              <a:t>b. Explain the causes and effects of the extraction of natural resources on the Canadian Shield (e.g., mining and logging).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A26E0-85A4-4F9D-800C-AAA3F613D41D}"/>
              </a:ext>
            </a:extLst>
          </p:cNvPr>
          <p:cNvSpPr/>
          <p:nvPr/>
        </p:nvSpPr>
        <p:spPr>
          <a:xfrm>
            <a:off x="736779" y="490502"/>
            <a:ext cx="906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SS6H2 Describe Quebec’s independence movement.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79C3F1-7FE4-49D2-BD5F-1A855F0AF6A4}"/>
              </a:ext>
            </a:extLst>
          </p:cNvPr>
          <p:cNvSpPr/>
          <p:nvPr/>
        </p:nvSpPr>
        <p:spPr>
          <a:xfrm>
            <a:off x="736778" y="1393717"/>
            <a:ext cx="1015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SS6CG2 Explain citizen participation in the Canadian government. a. Explain the role of citizens in choosing the leader of Canada (parliamentary democracy)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94D97-9D51-4CA2-BF0E-01FE22796396}"/>
              </a:ext>
            </a:extLst>
          </p:cNvPr>
          <p:cNvSpPr/>
          <p:nvPr/>
        </p:nvSpPr>
        <p:spPr>
          <a:xfrm>
            <a:off x="630452" y="2573931"/>
            <a:ext cx="10640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SS6E1 Analyze different economic systems. </a:t>
            </a:r>
          </a:p>
          <a:p>
            <a:r>
              <a:rPr lang="en-US" dirty="0"/>
              <a:t>a. Compare how traditional, command, and market economies answer the economic questions of 1-what to produce, 2-how to produce, and 3-for whom to produce. </a:t>
            </a:r>
          </a:p>
          <a:p>
            <a:r>
              <a:rPr lang="en-US" dirty="0"/>
              <a:t>b. Explain that countries have a mixed economic system located on a continuum between pure market and pure command.</a:t>
            </a:r>
          </a:p>
          <a:p>
            <a:r>
              <a:rPr lang="en-US" dirty="0"/>
              <a:t> c. Compare and contrast the basic types of economic systems found in Mexico, Cuba, and Brazil. </a:t>
            </a:r>
          </a:p>
          <a:p>
            <a:endParaRPr lang="en-US" dirty="0"/>
          </a:p>
          <a:p>
            <a:r>
              <a:rPr lang="en-US" dirty="0"/>
              <a:t>SS6E2 Give examples of how voluntary trade benefits buyers and sellers in Latin America. </a:t>
            </a:r>
          </a:p>
          <a:p>
            <a:pPr marL="342900" indent="-342900">
              <a:buAutoNum type="alphaLcPeriod"/>
            </a:pPr>
            <a:r>
              <a:rPr lang="en-US" dirty="0"/>
              <a:t>Explain how specialization encourages trade between countries. </a:t>
            </a:r>
          </a:p>
          <a:p>
            <a:r>
              <a:rPr lang="en-US" dirty="0"/>
              <a:t>b. Compare and contrast different types of trade barriers, such as tariffs, quotas, and embargos. </a:t>
            </a:r>
          </a:p>
          <a:p>
            <a:r>
              <a:rPr lang="en-US" dirty="0"/>
              <a:t>c. Explain why international trade requires a system for exchanging currencies between nations. </a:t>
            </a:r>
          </a:p>
          <a:p>
            <a:r>
              <a:rPr lang="en-US" dirty="0"/>
              <a:t>d. Explain the functions of the United States-Mexico-Canada Agreement (USMCA). </a:t>
            </a:r>
          </a:p>
        </p:txBody>
      </p:sp>
    </p:spTree>
    <p:extLst>
      <p:ext uri="{BB962C8B-B14F-4D97-AF65-F5344CB8AC3E}">
        <p14:creationId xmlns:p14="http://schemas.microsoft.com/office/powerpoint/2010/main" val="274762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75218"/>
              </p:ext>
            </p:extLst>
          </p:nvPr>
        </p:nvGraphicFramePr>
        <p:xfrm>
          <a:off x="294465" y="418454"/>
          <a:ext cx="11143284" cy="6220073"/>
        </p:xfrm>
        <a:graphic>
          <a:graphicData uri="http://schemas.openxmlformats.org/drawingml/2006/table">
            <a:tbl>
              <a:tblPr/>
              <a:tblGrid>
                <a:gridCol w="18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Monday 13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Tuesday 14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Wednesday 15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Thursday 16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Friday 17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arlow"/>
                          <a:ea typeface="Arial"/>
                          <a:cs typeface="Times New Roman"/>
                        </a:rPr>
                        <a:t>No School</a:t>
                      </a:r>
                      <a:endParaRPr lang="en-US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Power Up (work from home)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SS6G5,6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SS6G5,G6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SS6G5,G6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Arial"/>
                          <a:cs typeface="Times New Roman"/>
                        </a:rPr>
                        <a:t>Climate, Resources, Environmental Issues</a:t>
                      </a:r>
                      <a:endParaRPr lang="en-US" sz="105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Arial"/>
                          <a:cs typeface="Times New Roman"/>
                        </a:rPr>
                        <a:t>Climate, Resources, Environmental Issues</a:t>
                      </a:r>
                      <a:endParaRPr lang="en-US" sz="105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Climate, Resources, Environmental Issues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Video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Workbook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Arial"/>
                          <a:cs typeface="Times New Roman"/>
                        </a:rPr>
                        <a:t>Workbook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Workbook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TOD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Think-Pair-Share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Group Discussion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Quiz 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5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Continue to have students study and complete any missing graded assignments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4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id="{7D1E0D7B-9377-4303-853C-5A7643F8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5" y="101181"/>
            <a:ext cx="10316238" cy="6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7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70F2E-6A2C-4E36-A0F1-DC0D5F915C4D}"/>
              </a:ext>
            </a:extLst>
          </p:cNvPr>
          <p:cNvSpPr/>
          <p:nvPr/>
        </p:nvSpPr>
        <p:spPr>
          <a:xfrm>
            <a:off x="432390" y="191962"/>
            <a:ext cx="113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Locate on a world and regional political-physical map: the St. Lawrence River, Hudson Bay, Atlantic Ocean, Pacific Ocean, the Great Lakes, Canadian Shield, and Rocky Mountains. </a:t>
            </a:r>
          </a:p>
        </p:txBody>
      </p:sp>
      <p:pic>
        <p:nvPicPr>
          <p:cNvPr id="2050" name="Picture 2" descr="Canadian geographic map with Provinces and Territories">
            <a:extLst>
              <a:ext uri="{FF2B5EF4-FFF2-40B4-BE49-F238E27FC236}">
                <a16:creationId xmlns:a16="http://schemas.microsoft.com/office/drawing/2014/main" id="{0550B7B4-DF84-4640-BBD9-67E953AF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962136"/>
            <a:ext cx="7199128" cy="5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C476CE0-FA0D-4F8E-BF9D-D12ABC0C02FB}"/>
              </a:ext>
            </a:extLst>
          </p:cNvPr>
          <p:cNvSpPr/>
          <p:nvPr/>
        </p:nvSpPr>
        <p:spPr>
          <a:xfrm>
            <a:off x="6096000" y="5470562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E9A0FD8-770D-4139-8F7C-459E51A7C126}"/>
              </a:ext>
            </a:extLst>
          </p:cNvPr>
          <p:cNvSpPr/>
          <p:nvPr/>
        </p:nvSpPr>
        <p:spPr>
          <a:xfrm>
            <a:off x="5492159" y="3560246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6AA4535-9A63-41B6-9080-66D9BAB36D77}"/>
              </a:ext>
            </a:extLst>
          </p:cNvPr>
          <p:cNvSpPr/>
          <p:nvPr/>
        </p:nvSpPr>
        <p:spPr>
          <a:xfrm>
            <a:off x="7301023" y="4570339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6CC6BC8-E992-409E-8F89-03C035BBBD84}"/>
              </a:ext>
            </a:extLst>
          </p:cNvPr>
          <p:cNvSpPr/>
          <p:nvPr/>
        </p:nvSpPr>
        <p:spPr>
          <a:xfrm>
            <a:off x="8428075" y="4995641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D61C981-0CB0-4DFF-96D6-A368F1261F10}"/>
              </a:ext>
            </a:extLst>
          </p:cNvPr>
          <p:cNvSpPr/>
          <p:nvPr/>
        </p:nvSpPr>
        <p:spPr>
          <a:xfrm>
            <a:off x="2218660" y="414503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4C5803F-FF4C-417A-B059-E90B8054D9F1}"/>
              </a:ext>
            </a:extLst>
          </p:cNvPr>
          <p:cNvSpPr/>
          <p:nvPr/>
        </p:nvSpPr>
        <p:spPr>
          <a:xfrm>
            <a:off x="4373524" y="3948445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BF108AC-052C-4683-A190-9B18B6CA1C44}"/>
              </a:ext>
            </a:extLst>
          </p:cNvPr>
          <p:cNvSpPr/>
          <p:nvPr/>
        </p:nvSpPr>
        <p:spPr>
          <a:xfrm>
            <a:off x="3296092" y="377289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bec Maps &amp; Facts - World Atlas">
            <a:extLst>
              <a:ext uri="{FF2B5EF4-FFF2-40B4-BE49-F238E27FC236}">
                <a16:creationId xmlns:a16="http://schemas.microsoft.com/office/drawing/2014/main" id="{F924B744-3FFD-4438-A378-D993EC8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1" y="0"/>
            <a:ext cx="628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vel Guide for Quebec City on a Budget">
            <a:extLst>
              <a:ext uri="{FF2B5EF4-FFF2-40B4-BE49-F238E27FC236}">
                <a16:creationId xmlns:a16="http://schemas.microsoft.com/office/drawing/2014/main" id="{A43F69D6-7F9A-4A50-81EC-B0318E2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57" y="321327"/>
            <a:ext cx="3756394" cy="24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e Hacer en Quebec Canada 🇨🇦 - YouTube">
            <a:extLst>
              <a:ext uri="{FF2B5EF4-FFF2-40B4-BE49-F238E27FC236}">
                <a16:creationId xmlns:a16="http://schemas.microsoft.com/office/drawing/2014/main" id="{322FB3F3-3BA7-4B1A-87BF-5F9D38C2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11" y="3298751"/>
            <a:ext cx="4447593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ada - Demographic trends | Britannica">
            <a:extLst>
              <a:ext uri="{FF2B5EF4-FFF2-40B4-BE49-F238E27FC236}">
                <a16:creationId xmlns:a16="http://schemas.microsoft.com/office/drawing/2014/main" id="{FF110EAD-D2EE-4C40-B6E9-96D0501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8" y="0"/>
            <a:ext cx="1036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A38CD9-4FCE-42DD-906E-C44894F8DF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850B9-DF43-43C3-94D9-94C6C25EF5C9}">
  <ds:schemaRefs>
    <ds:schemaRef ds:uri="http://schemas.openxmlformats.org/package/2006/metadata/core-properties"/>
    <ds:schemaRef ds:uri="16a2598a-fe9c-440d-8aa3-12b54edaf5bc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e8ec4369-50f0-44d0-a25d-2c9496eb6d79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0FAEE7-82FF-4CA2-9924-B37A1B14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515</Words>
  <Application>Microsoft Office PowerPoint</Application>
  <PresentationFormat>Widescreen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Barlow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Johnson, Richard</cp:lastModifiedBy>
  <cp:revision>119</cp:revision>
  <dcterms:created xsi:type="dcterms:W3CDTF">2023-01-05T13:06:59Z</dcterms:created>
  <dcterms:modified xsi:type="dcterms:W3CDTF">2023-03-14T17:33:52Z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